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378" r:id="rId2"/>
    <p:sldId id="372" r:id="rId3"/>
    <p:sldId id="373" r:id="rId4"/>
    <p:sldId id="374" r:id="rId5"/>
    <p:sldId id="376" r:id="rId6"/>
    <p:sldId id="384" r:id="rId7"/>
    <p:sldId id="385" r:id="rId8"/>
    <p:sldId id="386" r:id="rId9"/>
    <p:sldId id="387" r:id="rId10"/>
    <p:sldId id="388" r:id="rId11"/>
    <p:sldId id="389" r:id="rId12"/>
    <p:sldId id="390" r:id="rId13"/>
  </p:sldIdLst>
  <p:sldSz cx="9144000" cy="6858000" type="screen4x3"/>
  <p:notesSz cx="7099300" cy="10234613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CC"/>
    <a:srgbClr val="FF3300"/>
    <a:srgbClr val="339933"/>
    <a:srgbClr val="006600"/>
    <a:srgbClr val="99FFCC"/>
    <a:srgbClr val="339966"/>
    <a:srgbClr val="FFDFC9"/>
    <a:srgbClr val="99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240" autoAdjust="0"/>
  </p:normalViewPr>
  <p:slideViewPr>
    <p:cSldViewPr>
      <p:cViewPr>
        <p:scale>
          <a:sx n="80" d="100"/>
          <a:sy n="80" d="100"/>
        </p:scale>
        <p:origin x="-8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69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69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69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fld id="{AC444C24-1A28-42BF-B591-5829321AB2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6784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fld id="{4ACFF9F9-8C4B-4407-9933-87E2688279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169036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727044-FB8F-4DCD-B71A-800D672476FE}" type="slidenum">
              <a:rPr lang="en-US"/>
              <a:pPr/>
              <a:t>1</a:t>
            </a:fld>
            <a:endParaRPr lang="en-US"/>
          </a:p>
        </p:txBody>
      </p:sp>
      <p:sp>
        <p:nvSpPr>
          <p:cNvPr id="273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1143000"/>
            <a:ext cx="6172200" cy="1894362"/>
          </a:xfrm>
        </p:spPr>
        <p:txBody>
          <a:bodyPr>
            <a:normAutofit/>
          </a:bodyPr>
          <a:lstStyle>
            <a:lvl1pPr>
              <a:defRPr sz="4800" b="1">
                <a:solidFill>
                  <a:srgbClr val="002060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3022122"/>
            <a:ext cx="6172200" cy="1371600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solidFill>
                  <a:srgbClr val="002060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</p:spPr>
        <p:txBody>
          <a:bodyPr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7467600" cy="5178552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4/28/2015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E8FE215-8876-4708-B97B-E3AB79CEB1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fld id="{E6F9B8CD-342D-4579-98EC-A8FD6B7370E1}" type="datetimeFigureOut">
              <a:rPr lang="en-US" smtClean="0"/>
              <a:pPr/>
              <a:t>4/28/2015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7106-1973-4AE2-BE3F-6870C0AF19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fld id="{E6F9B8CD-342D-4579-98EC-A8FD6B7370E1}" type="datetimeFigureOut">
              <a:rPr lang="en-US" smtClean="0"/>
              <a:pPr/>
              <a:t>4/28/2015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B60E0-86A8-41BA-BFC0-A2D810264E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4/28/2015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4C73575-CA9B-460E-821E-2267D3F17D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fld id="{E6F9B8CD-342D-4579-98EC-A8FD6B7370E1}" type="datetimeFigureOut">
              <a:rPr lang="en-US" smtClean="0"/>
              <a:pPr/>
              <a:t>4/28/2015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3E8C-3A80-480A-9D92-D0389F6827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4/28/2015</a:t>
            </a:fld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EFF9CB0-B686-45AF-BF9C-BB149AA5F5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7467600" cy="5254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FD7FDE6-DC96-4876-804D-64CA306F8D6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4400" b="1" kern="1200" cap="small" baseline="0">
          <a:solidFill>
            <a:srgbClr val="002060"/>
          </a:solidFill>
          <a:latin typeface="Calibri" pitchFamily="34" charset="0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868362"/>
          </a:xfrm>
        </p:spPr>
        <p:txBody>
          <a:bodyPr/>
          <a:lstStyle/>
          <a:p>
            <a:endParaRPr lang="en-US" dirty="0">
              <a:cs typeface="Times New Roman" pitchFamily="18" charset="0"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3400" y="1371600"/>
            <a:ext cx="7924800" cy="4572000"/>
          </a:xfrm>
        </p:spPr>
        <p:txBody>
          <a:bodyPr>
            <a:noAutofit/>
          </a:bodyPr>
          <a:lstStyle/>
          <a:p>
            <a:pPr marL="360363" indent="-360363">
              <a:lnSpc>
                <a:spcPct val="300000"/>
              </a:lnSpc>
              <a:spcBef>
                <a:spcPts val="500"/>
              </a:spcBef>
            </a:pPr>
            <a:r>
              <a:rPr lang="en-US" b="1" dirty="0" smtClean="0">
                <a:solidFill>
                  <a:srgbClr val="FF0000"/>
                </a:solidFill>
              </a:rPr>
              <a:t>2D </a:t>
            </a:r>
            <a:r>
              <a:rPr lang="en-US" b="1" dirty="0" smtClean="0">
                <a:solidFill>
                  <a:srgbClr val="FF0000"/>
                </a:solidFill>
              </a:rPr>
              <a:t>Arrays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06E3160-5E5F-4B57-9747-A4177137CE3B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932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E8FE215-8876-4708-B97B-E3AB79CEB1B2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5" name="Content Placeholder 4"/>
          <p:cNvGrpSpPr>
            <a:grpSpLocks noGrp="1"/>
          </p:cNvGrpSpPr>
          <p:nvPr>
            <p:ph sz="quarter" idx="1"/>
          </p:nvPr>
        </p:nvGrpSpPr>
        <p:grpSpPr>
          <a:xfrm>
            <a:off x="457200" y="1295400"/>
            <a:ext cx="7467600" cy="5178425"/>
            <a:chOff x="813763" y="2819400"/>
            <a:chExt cx="3910638" cy="2057400"/>
          </a:xfrm>
        </p:grpSpPr>
        <p:sp>
          <p:nvSpPr>
            <p:cNvPr id="6" name="TextBox 5"/>
            <p:cNvSpPr txBox="1"/>
            <p:nvPr/>
          </p:nvSpPr>
          <p:spPr>
            <a:xfrm>
              <a:off x="2764318" y="2819400"/>
              <a:ext cx="11980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latin typeface="Calibri" pitchFamily="34" charset="0"/>
                </a:rPr>
                <a:t>Column</a:t>
              </a:r>
              <a:endParaRPr lang="en-US" sz="2400" b="1" dirty="0">
                <a:latin typeface="Calibri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13763" y="4034135"/>
              <a:ext cx="7864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Calibri" pitchFamily="34" charset="0"/>
                </a:rPr>
                <a:t>Row</a:t>
              </a:r>
              <a:endParaRPr lang="en-US" sz="2400" b="1" dirty="0">
                <a:latin typeface="Calibri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08844" y="3747622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0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508845" y="4128621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1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08846" y="4509620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2</a:t>
              </a:r>
              <a:endParaRPr lang="en-US" sz="2000" b="1" dirty="0">
                <a:latin typeface="Calibri" pitchFamily="34" charset="0"/>
              </a:endParaRPr>
            </a:p>
          </p:txBody>
        </p:sp>
        <p:grpSp>
          <p:nvGrpSpPr>
            <p:cNvPr id="11" name="Group 15"/>
            <p:cNvGrpSpPr/>
            <p:nvPr/>
          </p:nvGrpSpPr>
          <p:grpSpPr>
            <a:xfrm>
              <a:off x="1981200" y="3733800"/>
              <a:ext cx="2743201" cy="1101538"/>
              <a:chOff x="1773717" y="3505199"/>
              <a:chExt cx="2743201" cy="1101538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1773717" y="3505199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773717" y="3872378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773717" y="4239557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459518" y="3505199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459518" y="3872378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459518" y="4239557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166435" y="3505199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166435" y="3872378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166435" y="4239557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831118" y="3505199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3831118" y="3872378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3831118" y="4239557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981200" y="3366622"/>
              <a:ext cx="685800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0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667000" y="3352800"/>
              <a:ext cx="685800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1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373916" y="3352800"/>
              <a:ext cx="664683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2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059717" y="3366620"/>
              <a:ext cx="664683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3</a:t>
              </a:r>
              <a:endParaRPr lang="en-US" sz="2000" b="1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E8FE215-8876-4708-B97B-E3AB79CEB1B2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0"/>
            <a:ext cx="6477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E8FE215-8876-4708-B97B-E3AB79CEB1B2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1300" y="0"/>
            <a:ext cx="636270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67600" cy="868362"/>
          </a:xfrm>
        </p:spPr>
        <p:txBody>
          <a:bodyPr/>
          <a:lstStyle/>
          <a:p>
            <a:r>
              <a:rPr lang="en-US" dirty="0" smtClean="0"/>
              <a:t>Two-Dimensional Arrays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66800"/>
            <a:ext cx="8001000" cy="54102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dirty="0"/>
              <a:t>A </a:t>
            </a:r>
            <a:r>
              <a:rPr lang="en-US" dirty="0" smtClean="0"/>
              <a:t>2D </a:t>
            </a:r>
            <a:r>
              <a:rPr lang="en-US" dirty="0"/>
              <a:t>array is a contiguous collection of </a:t>
            </a:r>
            <a:r>
              <a:rPr lang="en-US" dirty="0" smtClean="0"/>
              <a:t>elements </a:t>
            </a:r>
            <a:r>
              <a:rPr lang="en-US" dirty="0"/>
              <a:t>of the same type, that may be viewed as a table consisting of </a:t>
            </a:r>
            <a:r>
              <a:rPr lang="en-US" dirty="0" smtClean="0"/>
              <a:t>multiple rows </a:t>
            </a:r>
            <a:r>
              <a:rPr lang="en-US" dirty="0"/>
              <a:t>and </a:t>
            </a:r>
            <a:r>
              <a:rPr lang="en-US" dirty="0" smtClean="0"/>
              <a:t>multiple columns.</a:t>
            </a:r>
            <a:endParaRPr lang="en-US" dirty="0"/>
          </a:p>
          <a:p>
            <a:pPr>
              <a:lnSpc>
                <a:spcPct val="120000"/>
              </a:lnSpc>
            </a:pPr>
            <a:endParaRPr lang="en-US" dirty="0"/>
          </a:p>
          <a:p>
            <a:pPr>
              <a:lnSpc>
                <a:spcPct val="120000"/>
              </a:lnSpc>
            </a:pPr>
            <a:endParaRPr lang="en-US" dirty="0"/>
          </a:p>
          <a:p>
            <a:pPr>
              <a:lnSpc>
                <a:spcPct val="120000"/>
              </a:lnSpc>
            </a:pPr>
            <a:endParaRPr lang="en-US" dirty="0"/>
          </a:p>
          <a:p>
            <a:pPr>
              <a:lnSpc>
                <a:spcPct val="12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E8FE215-8876-4708-B97B-E3AB79CEB1B2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1804362" y="2819400"/>
            <a:ext cx="3910638" cy="2057400"/>
            <a:chOff x="813763" y="2819400"/>
            <a:chExt cx="3910638" cy="2057400"/>
          </a:xfrm>
        </p:grpSpPr>
        <p:sp>
          <p:nvSpPr>
            <p:cNvPr id="6" name="TextBox 5"/>
            <p:cNvSpPr txBox="1"/>
            <p:nvPr/>
          </p:nvSpPr>
          <p:spPr>
            <a:xfrm>
              <a:off x="2764318" y="2819400"/>
              <a:ext cx="11980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latin typeface="Calibri" pitchFamily="34" charset="0"/>
                </a:rPr>
                <a:t>Column</a:t>
              </a:r>
              <a:endParaRPr lang="en-US" sz="2400" b="1" dirty="0">
                <a:latin typeface="Calibri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13763" y="4034135"/>
              <a:ext cx="7864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Calibri" pitchFamily="34" charset="0"/>
                </a:rPr>
                <a:t>Row</a:t>
              </a:r>
              <a:endParaRPr lang="en-US" sz="2400" b="1" dirty="0">
                <a:latin typeface="Calibri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8844" y="3747622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0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508845" y="4128621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1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08846" y="4509620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2</a:t>
              </a:r>
              <a:endParaRPr lang="en-US" sz="2000" b="1" dirty="0">
                <a:latin typeface="Calibri" pitchFamily="34" charset="0"/>
              </a:endParaRP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981200" y="3733800"/>
              <a:ext cx="2743201" cy="1101538"/>
              <a:chOff x="1773717" y="3505199"/>
              <a:chExt cx="2743201" cy="1101538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1773717" y="3505199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773717" y="3872378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773717" y="4239557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2459518" y="3505199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2459518" y="3872378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2459518" y="4239557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3166435" y="3505199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3166435" y="3872378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166435" y="4239557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3831118" y="3505199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3831118" y="3872378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3831118" y="4239557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1981200" y="3366622"/>
              <a:ext cx="685800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0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667000" y="3352800"/>
              <a:ext cx="685800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1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373916" y="3352800"/>
              <a:ext cx="664683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2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059717" y="3366620"/>
              <a:ext cx="664683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3</a:t>
              </a:r>
              <a:endParaRPr lang="en-US" sz="2000" b="1" dirty="0"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6455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868362"/>
          </a:xfrm>
        </p:spPr>
        <p:txBody>
          <a:bodyPr/>
          <a:lstStyle/>
          <a:p>
            <a:r>
              <a:rPr lang="en-US" dirty="0" smtClean="0"/>
              <a:t>2D Array Declaration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8077200" cy="57150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500"/>
              </a:spcBef>
            </a:pPr>
            <a:r>
              <a:rPr lang="en-US" dirty="0"/>
              <a:t>A </a:t>
            </a:r>
            <a:r>
              <a:rPr lang="en-US" dirty="0" smtClean="0"/>
              <a:t>2D </a:t>
            </a:r>
            <a:r>
              <a:rPr lang="en-US" dirty="0"/>
              <a:t>array </a:t>
            </a:r>
            <a:r>
              <a:rPr lang="en-US" dirty="0" smtClean="0"/>
              <a:t>is </a:t>
            </a:r>
            <a:r>
              <a:rPr lang="en-US" dirty="0"/>
              <a:t>declared by specifying the </a:t>
            </a:r>
            <a:r>
              <a:rPr lang="en-US" dirty="0" smtClean="0"/>
              <a:t>type </a:t>
            </a:r>
            <a:r>
              <a:rPr lang="en-US" dirty="0"/>
              <a:t>of </a:t>
            </a:r>
            <a:r>
              <a:rPr lang="en-US" dirty="0" smtClean="0"/>
              <a:t>element, </a:t>
            </a:r>
            <a:r>
              <a:rPr lang="en-US" dirty="0"/>
              <a:t>the name of the variable, followed by the number of rows and </a:t>
            </a:r>
            <a:r>
              <a:rPr lang="en-US" dirty="0" smtClean="0"/>
              <a:t>the number </a:t>
            </a:r>
            <a:r>
              <a:rPr lang="en-US" dirty="0"/>
              <a:t>of </a:t>
            </a:r>
            <a:r>
              <a:rPr lang="en-US" dirty="0" smtClean="0"/>
              <a:t>columns</a:t>
            </a:r>
            <a:endParaRPr lang="en-US" dirty="0"/>
          </a:p>
          <a:p>
            <a:pPr marL="444500" lvl="2" indent="-182563">
              <a:lnSpc>
                <a:spcPct val="130000"/>
              </a:lnSpc>
              <a:spcBef>
                <a:spcPts val="500"/>
              </a:spcBef>
              <a:buFont typeface="Times New Roman" pitchFamily="18" charset="0"/>
              <a:buNone/>
            </a:pPr>
            <a:r>
              <a:rPr lang="en-US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#</a:t>
            </a:r>
            <a:r>
              <a:rPr lang="en-US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define </a:t>
            </a:r>
            <a:r>
              <a:rPr lang="en-US" sz="32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ROWS</a:t>
            </a:r>
            <a:r>
              <a:rPr lang="en-US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 3</a:t>
            </a:r>
          </a:p>
          <a:p>
            <a:pPr marL="444500" lvl="2" indent="-182563">
              <a:lnSpc>
                <a:spcPct val="130000"/>
              </a:lnSpc>
              <a:spcBef>
                <a:spcPts val="500"/>
              </a:spcBef>
              <a:buFont typeface="Times New Roman" pitchFamily="18" charset="0"/>
              <a:buNone/>
            </a:pPr>
            <a:r>
              <a:rPr lang="en-US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#define </a:t>
            </a:r>
            <a:r>
              <a:rPr lang="en-US" sz="3200" b="1" dirty="0">
                <a:solidFill>
                  <a:srgbClr val="339933"/>
                </a:solidFill>
                <a:latin typeface="Consolas" pitchFamily="49" charset="0"/>
                <a:cs typeface="Consolas" pitchFamily="49" charset="0"/>
              </a:rPr>
              <a:t>COLS</a:t>
            </a:r>
            <a:r>
              <a:rPr lang="en-US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 4</a:t>
            </a:r>
          </a:p>
          <a:p>
            <a:pPr marL="444500" lvl="2" indent="-182563">
              <a:lnSpc>
                <a:spcPct val="130000"/>
              </a:lnSpc>
              <a:spcBef>
                <a:spcPts val="500"/>
              </a:spcBef>
              <a:buFont typeface="Times New Roman" pitchFamily="18" charset="0"/>
              <a:buNone/>
            </a:pPr>
            <a:r>
              <a:rPr lang="en-US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. . .</a:t>
            </a:r>
            <a:endParaRPr lang="en-US" b="1" dirty="0">
              <a:solidFill>
                <a:srgbClr val="0033CC"/>
              </a:solidFill>
              <a:latin typeface="Consolas" pitchFamily="49" charset="0"/>
              <a:cs typeface="Consolas" pitchFamily="49" charset="0"/>
            </a:endParaRPr>
          </a:p>
          <a:p>
            <a:pPr marL="444500" lvl="2" indent="-182563">
              <a:lnSpc>
                <a:spcPct val="130000"/>
              </a:lnSpc>
              <a:spcBef>
                <a:spcPts val="500"/>
              </a:spcBef>
              <a:buFont typeface="Times New Roman" pitchFamily="18" charset="0"/>
              <a:buNone/>
            </a:pPr>
            <a:r>
              <a:rPr lang="en-US" b="1" dirty="0" err="1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int</a:t>
            </a:r>
            <a:r>
              <a:rPr lang="en-US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 table[ROWS</a:t>
            </a:r>
            <a:r>
              <a:rPr lang="en-US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][COLS];</a:t>
            </a:r>
          </a:p>
          <a:p>
            <a:pPr marL="444500" lvl="2" indent="-182563">
              <a:lnSpc>
                <a:spcPct val="130000"/>
              </a:lnSpc>
              <a:spcBef>
                <a:spcPts val="500"/>
              </a:spcBef>
              <a:buNone/>
            </a:pPr>
            <a:endParaRPr lang="en-US" dirty="0" smtClean="0"/>
          </a:p>
          <a:p>
            <a:pPr marL="444500" lvl="2" indent="-182563">
              <a:lnSpc>
                <a:spcPct val="130000"/>
              </a:lnSpc>
              <a:spcBef>
                <a:spcPts val="500"/>
              </a:spcBef>
              <a:buNone/>
            </a:pPr>
            <a:endParaRPr lang="en-US" dirty="0" smtClean="0"/>
          </a:p>
          <a:p>
            <a:pPr marL="444500" lvl="2" indent="-182563">
              <a:lnSpc>
                <a:spcPct val="130000"/>
              </a:lnSpc>
              <a:spcBef>
                <a:spcPts val="500"/>
              </a:spcBef>
              <a:buNone/>
            </a:pPr>
            <a:r>
              <a:rPr lang="en-US" dirty="0" smtClean="0"/>
              <a:t>Both </a:t>
            </a:r>
            <a:r>
              <a:rPr lang="en-US" dirty="0"/>
              <a:t>rows and columns are indexed from zero.</a:t>
            </a:r>
          </a:p>
          <a:p>
            <a:pPr marL="444500" lvl="2" indent="-182563">
              <a:lnSpc>
                <a:spcPct val="130000"/>
              </a:lnSpc>
              <a:spcBef>
                <a:spcPts val="500"/>
              </a:spcBef>
              <a:buFont typeface="Times New Roman" pitchFamily="18" charset="0"/>
              <a:buNone/>
            </a:pPr>
            <a:endParaRPr lang="en-US" b="1" dirty="0">
              <a:solidFill>
                <a:srgbClr val="0033CC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E8FE215-8876-4708-B97B-E3AB79CEB1B2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4419600" y="3886200"/>
            <a:ext cx="3910638" cy="1941269"/>
            <a:chOff x="813763" y="2935531"/>
            <a:chExt cx="3910638" cy="1941269"/>
          </a:xfrm>
        </p:grpSpPr>
        <p:sp>
          <p:nvSpPr>
            <p:cNvPr id="32" name="TextBox 31"/>
            <p:cNvSpPr txBox="1"/>
            <p:nvPr/>
          </p:nvSpPr>
          <p:spPr>
            <a:xfrm>
              <a:off x="2710815" y="2935531"/>
              <a:ext cx="12754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latin typeface="Calibri" pitchFamily="34" charset="0"/>
                </a:rPr>
                <a:t>Column</a:t>
              </a:r>
              <a:endParaRPr lang="en-US" sz="2400" b="1" dirty="0">
                <a:latin typeface="Calibri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13763" y="4034135"/>
              <a:ext cx="7864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Calibri" pitchFamily="34" charset="0"/>
                </a:rPr>
                <a:t>Row</a:t>
              </a:r>
              <a:endParaRPr lang="en-US" sz="2400" b="1" dirty="0">
                <a:latin typeface="Calibri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508844" y="3747622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0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508845" y="4128621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1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508846" y="4509620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2</a:t>
              </a:r>
              <a:endParaRPr lang="en-US" sz="2000" b="1" dirty="0">
                <a:latin typeface="Calibri" pitchFamily="34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1981200" y="3733800"/>
              <a:ext cx="2743201" cy="1101538"/>
              <a:chOff x="1773717" y="3505199"/>
              <a:chExt cx="2743201" cy="1101538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1773717" y="3505199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1773717" y="3872378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773717" y="4239557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2459518" y="3505199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2459518" y="3872378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459518" y="4239557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3166435" y="3505199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3166435" y="3872378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3166435" y="4239557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3831118" y="3505199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831118" y="3872378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831118" y="4239557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1981200" y="3366622"/>
              <a:ext cx="685800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0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667000" y="3352800"/>
              <a:ext cx="685800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1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373916" y="3352800"/>
              <a:ext cx="664683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2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059717" y="3366620"/>
              <a:ext cx="664683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3</a:t>
              </a:r>
              <a:endParaRPr lang="en-US" sz="2000" b="1" dirty="0"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5411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7467600" cy="868362"/>
          </a:xfrm>
        </p:spPr>
        <p:txBody>
          <a:bodyPr/>
          <a:lstStyle/>
          <a:p>
            <a:r>
              <a:rPr lang="en-US" dirty="0" smtClean="0"/>
              <a:t>Indexing 2D Arrays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90600"/>
            <a:ext cx="8229600" cy="5483352"/>
          </a:xfrm>
        </p:spPr>
        <p:txBody>
          <a:bodyPr>
            <a:normAutofit/>
          </a:bodyPr>
          <a:lstStyle/>
          <a:p>
            <a:pPr marL="269875" indent="0">
              <a:lnSpc>
                <a:spcPct val="130000"/>
              </a:lnSpc>
              <a:buNone/>
            </a:pPr>
            <a:r>
              <a:rPr lang="en-US" sz="28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table[1</a:t>
            </a:r>
            <a:r>
              <a:rPr lang="en-US" sz="2800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][3] = </a:t>
            </a:r>
            <a:r>
              <a:rPr lang="en-US" sz="28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51</a:t>
            </a:r>
            <a:r>
              <a:rPr lang="en-US" sz="28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;</a:t>
            </a:r>
            <a:endParaRPr lang="en-US" sz="2800" b="1" dirty="0">
              <a:solidFill>
                <a:srgbClr val="0033CC"/>
              </a:solidFill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130000"/>
              </a:lnSpc>
            </a:pPr>
            <a:endParaRPr lang="en-US" dirty="0" smtClean="0"/>
          </a:p>
          <a:p>
            <a:pPr>
              <a:lnSpc>
                <a:spcPct val="130000"/>
              </a:lnSpc>
            </a:pPr>
            <a:endParaRPr lang="en-US" dirty="0" smtClean="0"/>
          </a:p>
          <a:p>
            <a:pPr>
              <a:lnSpc>
                <a:spcPct val="130000"/>
              </a:lnSpc>
            </a:pPr>
            <a:endParaRPr lang="en-US" dirty="0" smtClean="0"/>
          </a:p>
          <a:p>
            <a:pPr>
              <a:lnSpc>
                <a:spcPct val="130000"/>
              </a:lnSpc>
            </a:pPr>
            <a:endParaRPr lang="en-US" dirty="0" smtClean="0"/>
          </a:p>
          <a:p>
            <a:pPr>
              <a:lnSpc>
                <a:spcPct val="130000"/>
              </a:lnSpc>
              <a:buNone/>
            </a:pPr>
            <a:r>
              <a:rPr lang="en-US" dirty="0" smtClean="0"/>
              <a:t>Here </a:t>
            </a:r>
            <a:r>
              <a:rPr lang="en-US" dirty="0" smtClean="0"/>
              <a:t>is another example:</a:t>
            </a:r>
          </a:p>
          <a:p>
            <a:pPr marL="269875" lvl="2" indent="0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70000"/>
              <a:buNone/>
            </a:pPr>
            <a:r>
              <a:rPr lang="en-US" sz="2800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table[2][3] </a:t>
            </a:r>
            <a:r>
              <a:rPr lang="en-US" sz="28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=</a:t>
            </a:r>
          </a:p>
          <a:p>
            <a:pPr marL="269875" lvl="2" indent="0"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70000"/>
              <a:buNone/>
            </a:pPr>
            <a:r>
              <a:rPr lang="en-US" sz="28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  table[1</a:t>
            </a:r>
            <a:r>
              <a:rPr lang="en-US" sz="2800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][3] + </a:t>
            </a:r>
            <a:r>
              <a:rPr lang="en-US" sz="28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6;</a:t>
            </a:r>
            <a:endParaRPr lang="en-US" sz="2800" b="1" dirty="0">
              <a:solidFill>
                <a:srgbClr val="0033CC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E8FE215-8876-4708-B97B-E3AB79CEB1B2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4953000" y="1295400"/>
            <a:ext cx="3215557" cy="1524000"/>
            <a:chOff x="1508844" y="3352800"/>
            <a:chExt cx="3215557" cy="1524000"/>
          </a:xfrm>
        </p:grpSpPr>
        <p:sp>
          <p:nvSpPr>
            <p:cNvPr id="8" name="TextBox 7"/>
            <p:cNvSpPr txBox="1"/>
            <p:nvPr/>
          </p:nvSpPr>
          <p:spPr>
            <a:xfrm>
              <a:off x="1508844" y="3747622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0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508845" y="4128621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1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08846" y="4509620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2</a:t>
              </a:r>
              <a:endParaRPr lang="en-US" sz="2000" b="1" dirty="0">
                <a:latin typeface="Calibri" pitchFamily="34" charset="0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1981200" y="3733800"/>
              <a:ext cx="2743201" cy="1101538"/>
              <a:chOff x="1773717" y="3505199"/>
              <a:chExt cx="2743201" cy="1101538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1773717" y="3505199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773717" y="3872378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773717" y="4239557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459518" y="3505199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459518" y="3872378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459518" y="4239557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166435" y="3505199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166435" y="3872378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166435" y="4239557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831118" y="3505199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3831118" y="3872378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 anchor="ctr" anchorCtr="0">
                <a:noAutofit/>
              </a:bodyPr>
              <a:lstStyle/>
              <a:p>
                <a:pPr algn="ctr"/>
                <a:r>
                  <a:rPr lang="en-US" sz="2400" b="1" dirty="0" smtClean="0">
                    <a:solidFill>
                      <a:srgbClr val="0033CC"/>
                    </a:solidFill>
                    <a:latin typeface="Consolas" pitchFamily="49" charset="0"/>
                    <a:cs typeface="Consolas" pitchFamily="49" charset="0"/>
                  </a:rPr>
                  <a:t>51</a:t>
                </a:r>
                <a:endParaRPr lang="en-US" sz="2400" b="1" dirty="0">
                  <a:solidFill>
                    <a:srgbClr val="0033CC"/>
                  </a:solidFill>
                  <a:latin typeface="Consolas" pitchFamily="49" charset="0"/>
                  <a:cs typeface="Consolas" pitchFamily="49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3831118" y="4239557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981200" y="3366622"/>
              <a:ext cx="685800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0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667000" y="3352800"/>
              <a:ext cx="685800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1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373916" y="3352800"/>
              <a:ext cx="664683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2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059717" y="3366620"/>
              <a:ext cx="664683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3</a:t>
              </a:r>
              <a:endParaRPr lang="en-US" sz="2000" b="1" dirty="0">
                <a:latin typeface="Calibri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029200" y="4495800"/>
            <a:ext cx="3215557" cy="1524000"/>
            <a:chOff x="1508844" y="3352800"/>
            <a:chExt cx="3215557" cy="1524000"/>
          </a:xfrm>
        </p:grpSpPr>
        <p:sp>
          <p:nvSpPr>
            <p:cNvPr id="29" name="TextBox 28"/>
            <p:cNvSpPr txBox="1"/>
            <p:nvPr/>
          </p:nvSpPr>
          <p:spPr>
            <a:xfrm>
              <a:off x="1508844" y="3747622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0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508845" y="4128621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1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508846" y="4509620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2</a:t>
              </a:r>
              <a:endParaRPr lang="en-US" sz="2000" b="1" dirty="0">
                <a:latin typeface="Calibri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1981200" y="3733800"/>
              <a:ext cx="2743201" cy="1101538"/>
              <a:chOff x="1773717" y="3505199"/>
              <a:chExt cx="2743201" cy="1101538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1773717" y="3505199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1773717" y="3872378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1773717" y="4239557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459518" y="3505199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2459518" y="3872378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2459518" y="4239557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3166435" y="3505199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3166435" y="3872378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3166435" y="4239557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831118" y="3505199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3831118" y="3872378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 anchor="ctr" anchorCtr="0">
                <a:noAutofit/>
              </a:bodyPr>
              <a:lstStyle/>
              <a:p>
                <a:pPr algn="ctr"/>
                <a:r>
                  <a:rPr lang="en-US" sz="2400" b="1" dirty="0" smtClean="0">
                    <a:solidFill>
                      <a:srgbClr val="0033CC"/>
                    </a:solidFill>
                    <a:latin typeface="Consolas" pitchFamily="49" charset="0"/>
                    <a:cs typeface="Consolas" pitchFamily="49" charset="0"/>
                  </a:rPr>
                  <a:t>51</a:t>
                </a:r>
                <a:endParaRPr lang="en-US" sz="2400" b="1" dirty="0">
                  <a:solidFill>
                    <a:srgbClr val="0033CC"/>
                  </a:solidFill>
                  <a:latin typeface="Consolas" pitchFamily="49" charset="0"/>
                  <a:cs typeface="Consolas" pitchFamily="49" charset="0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3831118" y="4239557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 anchor="ctr" anchorCtr="0">
                <a:noAutofit/>
              </a:bodyPr>
              <a:lstStyle/>
              <a:p>
                <a:pPr algn="ctr"/>
                <a:r>
                  <a:rPr lang="en-US" sz="2400" b="1" dirty="0" smtClean="0">
                    <a:solidFill>
                      <a:srgbClr val="0033CC"/>
                    </a:solidFill>
                    <a:latin typeface="Consolas" pitchFamily="49" charset="0"/>
                    <a:cs typeface="Consolas" pitchFamily="49" charset="0"/>
                  </a:rPr>
                  <a:t>57</a:t>
                </a:r>
                <a:endParaRPr lang="en-US" sz="2400" b="1" dirty="0">
                  <a:solidFill>
                    <a:srgbClr val="0033CC"/>
                  </a:solidFill>
                  <a:latin typeface="Consolas" pitchFamily="49" charset="0"/>
                  <a:cs typeface="Consolas" pitchFamily="49" charset="0"/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1981200" y="3366622"/>
              <a:ext cx="685800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0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667000" y="3352800"/>
              <a:ext cx="685800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1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373916" y="3352800"/>
              <a:ext cx="664683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2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059717" y="3366620"/>
              <a:ext cx="664683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3</a:t>
              </a:r>
              <a:endParaRPr lang="en-US" sz="2000" b="1" dirty="0"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0402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7467600" cy="868362"/>
          </a:xfrm>
        </p:spPr>
        <p:txBody>
          <a:bodyPr/>
          <a:lstStyle/>
          <a:p>
            <a:r>
              <a:rPr lang="en-US" dirty="0" smtClean="0"/>
              <a:t>Processing 2D Arrays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66800"/>
            <a:ext cx="8229600" cy="563880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dirty="0"/>
              <a:t>To process </a:t>
            </a:r>
            <a:r>
              <a:rPr lang="en-US" dirty="0" smtClean="0"/>
              <a:t>a 2D </a:t>
            </a:r>
            <a:r>
              <a:rPr lang="en-US" dirty="0"/>
              <a:t>array, we </a:t>
            </a:r>
            <a:r>
              <a:rPr lang="en-US" dirty="0" smtClean="0"/>
              <a:t>use a nested loop, and traverse the 2D array either </a:t>
            </a:r>
            <a:r>
              <a:rPr lang="en-US" dirty="0"/>
              <a:t>row-wise or </a:t>
            </a:r>
            <a:r>
              <a:rPr lang="en-US" dirty="0" smtClean="0"/>
              <a:t>column-wise</a:t>
            </a:r>
          </a:p>
          <a:p>
            <a:pPr>
              <a:lnSpc>
                <a:spcPct val="110000"/>
              </a:lnSpc>
            </a:pPr>
            <a:r>
              <a:rPr lang="en-US" dirty="0"/>
              <a:t>To process the elements row-wise, we </a:t>
            </a:r>
            <a:r>
              <a:rPr lang="en-US" dirty="0" smtClean="0"/>
              <a:t>write:</a:t>
            </a:r>
          </a:p>
          <a:p>
            <a:pPr marL="639763" indent="-282575">
              <a:lnSpc>
                <a:spcPct val="110000"/>
              </a:lnSpc>
              <a:buNone/>
            </a:pPr>
            <a:r>
              <a:rPr lang="en-US" sz="24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for (i = </a:t>
            </a:r>
            <a:r>
              <a:rPr lang="en-US" sz="2400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0; </a:t>
            </a:r>
            <a:r>
              <a:rPr lang="en-US" sz="24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i &lt; </a:t>
            </a:r>
            <a:r>
              <a:rPr lang="en-US" sz="2400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ROWS; </a:t>
            </a:r>
            <a:r>
              <a:rPr lang="en-US" sz="24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i++)</a:t>
            </a:r>
          </a:p>
          <a:p>
            <a:pPr marL="639763" indent="-282575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4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  for(j </a:t>
            </a:r>
            <a:r>
              <a:rPr lang="en-US" sz="2400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= 0; </a:t>
            </a:r>
            <a:r>
              <a:rPr lang="en-US" sz="24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j </a:t>
            </a:r>
            <a:r>
              <a:rPr lang="en-US" sz="2400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&lt; </a:t>
            </a:r>
            <a:r>
              <a:rPr lang="en-US" sz="24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COLS</a:t>
            </a:r>
            <a:r>
              <a:rPr lang="en-US" sz="2400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; </a:t>
            </a:r>
            <a:r>
              <a:rPr lang="en-US" sz="24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j++) {</a:t>
            </a:r>
          </a:p>
          <a:p>
            <a:pPr marL="639763" indent="-282575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400" b="1" dirty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24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   </a:t>
            </a:r>
            <a:r>
              <a:rPr lang="en-US" sz="2400" b="1" i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/* process table[i][j] */</a:t>
            </a:r>
          </a:p>
          <a:p>
            <a:pPr marL="639763" indent="-282575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4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  </a:t>
            </a:r>
            <a:r>
              <a:rPr lang="en-US" sz="2400" b="1" dirty="0" smtClean="0">
                <a:solidFill>
                  <a:srgbClr val="0033CC"/>
                </a:solidFill>
                <a:latin typeface="Consolas" pitchFamily="49" charset="0"/>
                <a:cs typeface="Consolas" pitchFamily="49" charset="0"/>
              </a:rPr>
              <a:t>}</a:t>
            </a:r>
            <a:endParaRPr lang="en-US" sz="2400" b="1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E8FE215-8876-4708-B97B-E3AB79CEB1B2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4343400" y="4191000"/>
            <a:ext cx="3910638" cy="2057400"/>
            <a:chOff x="813763" y="2819400"/>
            <a:chExt cx="3910638" cy="2057400"/>
          </a:xfrm>
        </p:grpSpPr>
        <p:sp>
          <p:nvSpPr>
            <p:cNvPr id="6" name="TextBox 5"/>
            <p:cNvSpPr txBox="1"/>
            <p:nvPr/>
          </p:nvSpPr>
          <p:spPr>
            <a:xfrm>
              <a:off x="2764318" y="2819400"/>
              <a:ext cx="11980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latin typeface="Calibri" pitchFamily="34" charset="0"/>
                </a:rPr>
                <a:t>Column</a:t>
              </a:r>
              <a:endParaRPr lang="en-US" sz="2400" b="1" dirty="0">
                <a:latin typeface="Calibri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13763" y="4034135"/>
              <a:ext cx="7864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Calibri" pitchFamily="34" charset="0"/>
                </a:rPr>
                <a:t>Row</a:t>
              </a:r>
              <a:endParaRPr lang="en-US" sz="2400" b="1" dirty="0">
                <a:latin typeface="Calibri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08844" y="3747622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0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508845" y="4128621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1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08846" y="4509620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2</a:t>
              </a:r>
              <a:endParaRPr lang="en-US" sz="2000" b="1" dirty="0">
                <a:latin typeface="Calibri" pitchFamily="34" charset="0"/>
              </a:endParaRPr>
            </a:p>
          </p:txBody>
        </p:sp>
        <p:grpSp>
          <p:nvGrpSpPr>
            <p:cNvPr id="11" name="Group 15"/>
            <p:cNvGrpSpPr/>
            <p:nvPr/>
          </p:nvGrpSpPr>
          <p:grpSpPr>
            <a:xfrm>
              <a:off x="1981200" y="3733800"/>
              <a:ext cx="2743201" cy="1101538"/>
              <a:chOff x="1773717" y="3505199"/>
              <a:chExt cx="2743201" cy="1101538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1773717" y="3505199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773717" y="3872378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773717" y="4239557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459518" y="3505199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459518" y="3872378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459518" y="4239557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166435" y="3505199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166435" y="3872378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166435" y="4239557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831118" y="3505199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3831118" y="3872378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3831118" y="4239557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981200" y="3366622"/>
              <a:ext cx="685800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0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667000" y="3352800"/>
              <a:ext cx="685800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1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373916" y="3352800"/>
              <a:ext cx="664683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2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059717" y="3366620"/>
              <a:ext cx="664683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3</a:t>
              </a:r>
              <a:endParaRPr lang="en-US" sz="2000" b="1" dirty="0"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9579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7848600" cy="868362"/>
          </a:xfrm>
        </p:spPr>
        <p:txBody>
          <a:bodyPr/>
          <a:lstStyle/>
          <a:p>
            <a:r>
              <a:rPr lang="en-US" dirty="0" smtClean="0"/>
              <a:t>Function to Print a 2D Array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153400" cy="54864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1000"/>
              </a:spcBef>
              <a:buNone/>
            </a:pPr>
            <a:r>
              <a:rPr lang="en-US" sz="2400" b="1" dirty="0">
                <a:latin typeface="Consolas" pitchFamily="49" charset="0"/>
                <a:cs typeface="Consolas" pitchFamily="49" charset="0"/>
              </a:rPr>
              <a:t>void 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print_2d(double </a:t>
            </a:r>
            <a:r>
              <a:rPr lang="en-US" sz="2400" b="1" dirty="0">
                <a:latin typeface="Consolas" pitchFamily="49" charset="0"/>
                <a:cs typeface="Consolas" pitchFamily="49" charset="0"/>
              </a:rPr>
              <a:t>a[][COLS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], </a:t>
            </a:r>
            <a:r>
              <a:rPr lang="en-US" sz="2400" b="1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400" b="1" dirty="0">
                <a:latin typeface="Consolas" pitchFamily="49" charset="0"/>
                <a:cs typeface="Consolas" pitchFamily="49" charset="0"/>
              </a:rPr>
              <a:t>r, </a:t>
            </a:r>
            <a:r>
              <a:rPr lang="en-US" sz="2400" b="1" dirty="0" err="1">
                <a:latin typeface="Consolas" pitchFamily="49" charset="0"/>
                <a:cs typeface="Consolas" pitchFamily="49" charset="0"/>
              </a:rPr>
              <a:t>int</a:t>
            </a:r>
            <a:r>
              <a:rPr lang="en-US" sz="2400" b="1" dirty="0">
                <a:latin typeface="Consolas" pitchFamily="49" charset="0"/>
                <a:cs typeface="Consolas" pitchFamily="49" charset="0"/>
              </a:rPr>
              <a:t> c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) {</a:t>
            </a:r>
            <a:endParaRPr lang="en-US" sz="2400" b="1" dirty="0">
              <a:latin typeface="Consolas" pitchFamily="49" charset="0"/>
              <a:cs typeface="Consolas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2000"/>
              </a:spcBef>
              <a:buNone/>
            </a:pP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2400" b="1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 i, j;</a:t>
            </a:r>
          </a:p>
          <a:p>
            <a:pPr marL="0" indent="0">
              <a:lnSpc>
                <a:spcPct val="120000"/>
              </a:lnSpc>
              <a:buNone/>
            </a:pPr>
            <a:endParaRPr lang="en-US" sz="2400" b="1" dirty="0" smtClean="0">
              <a:latin typeface="Consolas" pitchFamily="49" charset="0"/>
              <a:cs typeface="Consolas" pitchFamily="49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400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 for (i=0; i&lt;r; i++) {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400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   for (j=0; j&lt;c; j++)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400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     </a:t>
            </a:r>
            <a:r>
              <a:rPr lang="en-US" sz="2400" b="1" dirty="0" err="1" smtClean="0">
                <a:latin typeface="Consolas" pitchFamily="49" charset="0"/>
                <a:cs typeface="Consolas" pitchFamily="49" charset="0"/>
              </a:rPr>
              <a:t>printf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("%f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", a[i][j]);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400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2400" b="1" dirty="0" err="1" smtClean="0">
                <a:latin typeface="Consolas" pitchFamily="49" charset="0"/>
                <a:cs typeface="Consolas" pitchFamily="49" charset="0"/>
              </a:rPr>
              <a:t>printf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("\n");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400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 }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400" b="1" dirty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E8FE215-8876-4708-B97B-E3AB79CEB1B2}" type="slidenum">
              <a:rPr lang="en-US" smtClean="0"/>
              <a:pPr/>
              <a:t>6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4724400" y="4495800"/>
            <a:ext cx="3962400" cy="1905000"/>
            <a:chOff x="813763" y="2819400"/>
            <a:chExt cx="3910638" cy="2057400"/>
          </a:xfrm>
        </p:grpSpPr>
        <p:sp>
          <p:nvSpPr>
            <p:cNvPr id="6" name="TextBox 5"/>
            <p:cNvSpPr txBox="1"/>
            <p:nvPr/>
          </p:nvSpPr>
          <p:spPr>
            <a:xfrm>
              <a:off x="2764318" y="2819400"/>
              <a:ext cx="11980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latin typeface="Calibri" pitchFamily="34" charset="0"/>
                </a:rPr>
                <a:t>Column</a:t>
              </a:r>
              <a:endParaRPr lang="en-US" sz="2400" b="1" dirty="0">
                <a:latin typeface="Calibri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13763" y="4034135"/>
              <a:ext cx="7864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Calibri" pitchFamily="34" charset="0"/>
                </a:rPr>
                <a:t>Row</a:t>
              </a:r>
              <a:endParaRPr lang="en-US" sz="2400" b="1" dirty="0">
                <a:latin typeface="Calibri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08844" y="3747622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0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508845" y="4128621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1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08846" y="4509620"/>
              <a:ext cx="375037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2</a:t>
              </a:r>
              <a:endParaRPr lang="en-US" sz="2000" b="1" dirty="0">
                <a:latin typeface="Calibri" pitchFamily="34" charset="0"/>
              </a:endParaRPr>
            </a:p>
          </p:txBody>
        </p:sp>
        <p:grpSp>
          <p:nvGrpSpPr>
            <p:cNvPr id="11" name="Group 15"/>
            <p:cNvGrpSpPr/>
            <p:nvPr/>
          </p:nvGrpSpPr>
          <p:grpSpPr>
            <a:xfrm>
              <a:off x="1981200" y="3733800"/>
              <a:ext cx="2743201" cy="1101538"/>
              <a:chOff x="1773717" y="3505199"/>
              <a:chExt cx="2743201" cy="1101538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1773717" y="3505199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773717" y="3872378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773717" y="4239557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459518" y="3505199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459518" y="3872378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459518" y="4239557"/>
                <a:ext cx="706916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166435" y="3505199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166435" y="3872378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166435" y="4239557"/>
                <a:ext cx="664682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831118" y="3505199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pPr algn="ctr"/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3831118" y="3872378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3831118" y="4239557"/>
                <a:ext cx="685800" cy="36718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txBody>
              <a:bodyPr wrap="square" tIns="0" bIns="0" rtlCol="0">
                <a:noAutofit/>
              </a:bodyPr>
              <a:lstStyle/>
              <a:p>
                <a:endParaRPr lang="en-US" sz="2800" dirty="0">
                  <a:latin typeface="Calibri" pitchFamily="34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981200" y="3366622"/>
              <a:ext cx="685800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0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667000" y="3352800"/>
              <a:ext cx="685800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1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373916" y="3352800"/>
              <a:ext cx="664683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2</a:t>
              </a:r>
              <a:endParaRPr lang="en-US" sz="2000" b="1" dirty="0">
                <a:latin typeface="Calibri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059717" y="3366620"/>
              <a:ext cx="664683" cy="36718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tIns="0" bIns="0" rtlCol="0">
              <a:noAutofit/>
            </a:bodyPr>
            <a:lstStyle/>
            <a:p>
              <a:pPr algn="ctr"/>
              <a:r>
                <a:rPr lang="en-US" sz="2000" b="1" dirty="0" smtClean="0">
                  <a:latin typeface="Calibri" pitchFamily="34" charset="0"/>
                </a:rPr>
                <a:t>3</a:t>
              </a:r>
              <a:endParaRPr lang="en-US" sz="2000" b="1" dirty="0"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149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295400"/>
            <a:ext cx="8686800" cy="517855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000" dirty="0" smtClean="0"/>
              <a:t>void add_2d_arrays(</a:t>
            </a:r>
            <a:r>
              <a:rPr lang="en-US" sz="2000" dirty="0" err="1" smtClean="0"/>
              <a:t>int</a:t>
            </a:r>
            <a:r>
              <a:rPr lang="en-US" sz="2000" dirty="0" smtClean="0"/>
              <a:t> </a:t>
            </a:r>
            <a:r>
              <a:rPr lang="en-US" dirty="0" smtClean="0">
                <a:solidFill>
                  <a:srgbClr val="0033CC"/>
                </a:solidFill>
              </a:rPr>
              <a:t>a</a:t>
            </a:r>
            <a:r>
              <a:rPr lang="en-US" sz="2000" dirty="0" smtClean="0"/>
              <a:t>[][COLS], </a:t>
            </a:r>
            <a:r>
              <a:rPr lang="en-US" sz="2000" dirty="0" err="1" smtClean="0"/>
              <a:t>int</a:t>
            </a:r>
            <a:r>
              <a:rPr lang="en-US" sz="2000" dirty="0" smtClean="0"/>
              <a:t> </a:t>
            </a:r>
            <a:r>
              <a:rPr lang="en-US" dirty="0" smtClean="0">
                <a:solidFill>
                  <a:srgbClr val="006600"/>
                </a:solidFill>
              </a:rPr>
              <a:t>b</a:t>
            </a:r>
            <a:r>
              <a:rPr lang="en-US" sz="2000" dirty="0" smtClean="0"/>
              <a:t>[][COLS], </a:t>
            </a:r>
            <a:r>
              <a:rPr lang="en-US" sz="2000" dirty="0" err="1" smtClean="0"/>
              <a:t>int</a:t>
            </a:r>
            <a:r>
              <a:rPr lang="en-US" sz="2000" dirty="0" smtClean="0"/>
              <a:t> </a:t>
            </a:r>
            <a:r>
              <a:rPr lang="en-US" dirty="0" smtClean="0">
                <a:solidFill>
                  <a:srgbClr val="FF3300"/>
                </a:solidFill>
              </a:rPr>
              <a:t>c</a:t>
            </a:r>
            <a:r>
              <a:rPr lang="en-US" sz="2000" dirty="0" smtClean="0"/>
              <a:t>[][COLS], </a:t>
            </a:r>
            <a:r>
              <a:rPr lang="en-US" sz="2000" dirty="0" err="1" smtClean="0"/>
              <a:t>int</a:t>
            </a:r>
            <a:r>
              <a:rPr lang="en-US" sz="2000" dirty="0" smtClean="0"/>
              <a:t> rows, </a:t>
            </a:r>
            <a:r>
              <a:rPr lang="en-US" sz="2000" dirty="0" err="1" smtClean="0"/>
              <a:t>int</a:t>
            </a:r>
            <a:r>
              <a:rPr lang="en-US" sz="2000" dirty="0" smtClean="0"/>
              <a:t> cols) </a:t>
            </a:r>
            <a:r>
              <a:rPr lang="en-US" sz="5400" dirty="0" smtClean="0"/>
              <a:t>{</a:t>
            </a:r>
          </a:p>
          <a:p>
            <a:pPr>
              <a:buNone/>
            </a:pPr>
            <a:r>
              <a:rPr lang="en-US" dirty="0" smtClean="0"/>
              <a:t>     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, j;</a:t>
            </a:r>
          </a:p>
          <a:p>
            <a:pPr>
              <a:buNone/>
            </a:pPr>
            <a:r>
              <a:rPr lang="en-US" dirty="0" smtClean="0"/>
              <a:t>     </a:t>
            </a:r>
          </a:p>
          <a:p>
            <a:pPr>
              <a:buNone/>
            </a:pPr>
            <a:r>
              <a:rPr lang="en-US" sz="4800" dirty="0" smtClean="0"/>
              <a:t>     for (</a:t>
            </a:r>
            <a:r>
              <a:rPr lang="en-US" sz="4800" dirty="0" err="1" smtClean="0">
                <a:solidFill>
                  <a:srgbClr val="FF3300"/>
                </a:solidFill>
              </a:rPr>
              <a:t>i</a:t>
            </a:r>
            <a:r>
              <a:rPr lang="en-US" sz="4800" dirty="0" smtClean="0"/>
              <a:t>=0</a:t>
            </a:r>
            <a:r>
              <a:rPr lang="en-US" sz="4800" dirty="0" smtClean="0"/>
              <a:t>; </a:t>
            </a:r>
            <a:r>
              <a:rPr lang="en-US" sz="4800" dirty="0" err="1" smtClean="0">
                <a:solidFill>
                  <a:srgbClr val="FF3300"/>
                </a:solidFill>
              </a:rPr>
              <a:t>i</a:t>
            </a:r>
            <a:r>
              <a:rPr lang="en-US" sz="4800" dirty="0" smtClean="0"/>
              <a:t>&lt;</a:t>
            </a:r>
            <a:r>
              <a:rPr lang="en-US" sz="4800" dirty="0" smtClean="0">
                <a:solidFill>
                  <a:srgbClr val="0033CC"/>
                </a:solidFill>
              </a:rPr>
              <a:t>rows</a:t>
            </a:r>
            <a:r>
              <a:rPr lang="en-US" sz="4800" dirty="0" smtClean="0"/>
              <a:t>; </a:t>
            </a:r>
            <a:r>
              <a:rPr lang="en-US" sz="4800" dirty="0" err="1" smtClean="0">
                <a:solidFill>
                  <a:srgbClr val="FF3300"/>
                </a:solidFill>
              </a:rPr>
              <a:t>i</a:t>
            </a:r>
            <a:r>
              <a:rPr lang="en-US" sz="4800" dirty="0" smtClean="0"/>
              <a:t>++) {</a:t>
            </a:r>
          </a:p>
          <a:p>
            <a:pPr>
              <a:buNone/>
            </a:pPr>
            <a:r>
              <a:rPr lang="en-US" sz="4800" dirty="0" smtClean="0"/>
              <a:t>         for (</a:t>
            </a:r>
            <a:r>
              <a:rPr lang="en-US" sz="4800" dirty="0" smtClean="0">
                <a:solidFill>
                  <a:srgbClr val="FF0000"/>
                </a:solidFill>
              </a:rPr>
              <a:t>j=0</a:t>
            </a:r>
            <a:r>
              <a:rPr lang="en-US" sz="4800" dirty="0" smtClean="0"/>
              <a:t>; </a:t>
            </a:r>
            <a:r>
              <a:rPr lang="en-US" sz="4800" dirty="0" smtClean="0">
                <a:solidFill>
                  <a:srgbClr val="FF0000"/>
                </a:solidFill>
              </a:rPr>
              <a:t>j&lt;</a:t>
            </a:r>
            <a:r>
              <a:rPr lang="en-US" sz="4800" dirty="0" smtClean="0">
                <a:solidFill>
                  <a:schemeClr val="accent4">
                    <a:lumMod val="50000"/>
                  </a:schemeClr>
                </a:solidFill>
              </a:rPr>
              <a:t>cols</a:t>
            </a:r>
            <a:r>
              <a:rPr lang="en-US" sz="4800" dirty="0" smtClean="0"/>
              <a:t>; j++)</a:t>
            </a:r>
          </a:p>
          <a:p>
            <a:pPr>
              <a:buNone/>
            </a:pPr>
            <a:r>
              <a:rPr lang="en-US" sz="4800" dirty="0" smtClean="0">
                <a:solidFill>
                  <a:srgbClr val="FF3300"/>
                </a:solidFill>
              </a:rPr>
              <a:t>            c</a:t>
            </a:r>
            <a:r>
              <a:rPr lang="en-US" sz="4800" dirty="0" smtClean="0"/>
              <a:t>[</a:t>
            </a:r>
            <a:r>
              <a:rPr lang="en-US" sz="4800" dirty="0" err="1" smtClean="0"/>
              <a:t>i</a:t>
            </a:r>
            <a:r>
              <a:rPr lang="en-US" sz="4800" dirty="0" smtClean="0"/>
              <a:t>][j] = </a:t>
            </a:r>
            <a:r>
              <a:rPr lang="en-US" sz="4800" b="1" dirty="0" smtClean="0">
                <a:solidFill>
                  <a:srgbClr val="0033CC"/>
                </a:solidFill>
              </a:rPr>
              <a:t>a</a:t>
            </a:r>
            <a:r>
              <a:rPr lang="en-US" sz="4800" dirty="0" smtClean="0"/>
              <a:t>[</a:t>
            </a:r>
            <a:r>
              <a:rPr lang="en-US" sz="4800" dirty="0" err="1" smtClean="0"/>
              <a:t>i</a:t>
            </a:r>
            <a:r>
              <a:rPr lang="en-US" sz="4800" dirty="0" smtClean="0"/>
              <a:t>][j] + </a:t>
            </a:r>
            <a:r>
              <a:rPr lang="en-US" sz="4800" dirty="0" smtClean="0">
                <a:solidFill>
                  <a:srgbClr val="339933"/>
                </a:solidFill>
              </a:rPr>
              <a:t>b</a:t>
            </a:r>
            <a:r>
              <a:rPr lang="en-US" sz="4800" dirty="0" smtClean="0"/>
              <a:t>[</a:t>
            </a:r>
            <a:r>
              <a:rPr lang="en-US" sz="4800" dirty="0" err="1" smtClean="0"/>
              <a:t>i</a:t>
            </a:r>
            <a:r>
              <a:rPr lang="en-US" sz="4800" dirty="0" smtClean="0"/>
              <a:t>][j];</a:t>
            </a:r>
          </a:p>
          <a:p>
            <a:pPr>
              <a:buNone/>
            </a:pPr>
            <a:r>
              <a:rPr lang="en-US" sz="4800" dirty="0" smtClean="0"/>
              <a:t>     }</a:t>
            </a:r>
          </a:p>
          <a:p>
            <a:pPr>
              <a:buNone/>
            </a:pPr>
            <a:r>
              <a:rPr lang="en-US" sz="5400" dirty="0" smtClean="0"/>
              <a:t>}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E8FE215-8876-4708-B97B-E3AB79CEB1B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0"/>
            <a:ext cx="7772400" cy="2667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Complete 1: </a:t>
            </a:r>
            <a:r>
              <a:rPr lang="en-US" sz="1800" dirty="0" smtClean="0"/>
              <a:t>Write </a:t>
            </a:r>
            <a:r>
              <a:rPr lang="en-US" sz="1800" dirty="0" smtClean="0"/>
              <a:t>a function to </a:t>
            </a:r>
            <a:r>
              <a:rPr lang="en-US" sz="1800" b="1" u="sng" dirty="0" smtClean="0">
                <a:solidFill>
                  <a:srgbClr val="0033CC"/>
                </a:solidFill>
              </a:rPr>
              <a:t>print</a:t>
            </a:r>
            <a:r>
              <a:rPr lang="en-US" sz="1800" dirty="0" smtClean="0"/>
              <a:t> the scores so that each student's labs appear on a separate line of output. Include a statement in your main program to call this function. Your output should be labeled as follows: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E8FE215-8876-4708-B97B-E3AB79CEB1B2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0"/>
            <a:ext cx="7315200" cy="1143000"/>
          </a:xfrm>
          <a:prstGeom prst="rect">
            <a:avLst/>
          </a:prstGeom>
          <a:noFill/>
          <a:ln w="76200">
            <a:solidFill>
              <a:srgbClr val="FF3300"/>
            </a:solidFill>
            <a:prstDash val="lgDash"/>
            <a:miter lim="800000"/>
            <a:headEnd/>
            <a:tailEnd/>
          </a:ln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2743200"/>
            <a:ext cx="7848600" cy="1905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>
            <a:normAutofit/>
          </a:bodyPr>
          <a:lstStyle/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Complete 2: </a:t>
            </a:r>
            <a:r>
              <a:rPr lang="en-US" sz="3200" dirty="0" smtClean="0">
                <a:solidFill>
                  <a:srgbClr val="FF3300"/>
                </a:solidFill>
              </a:rPr>
              <a:t>receives</a:t>
            </a:r>
            <a:r>
              <a:rPr lang="en-US" dirty="0" smtClean="0"/>
              <a:t> the 2-D array of scores and returns </a:t>
            </a:r>
            <a:r>
              <a:rPr lang="en-US" b="1" dirty="0" smtClean="0">
                <a:solidFill>
                  <a:srgbClr val="0033CC"/>
                </a:solidFill>
              </a:rPr>
              <a:t>an array containing the  lab average of each student</a:t>
            </a:r>
            <a:r>
              <a:rPr lang="en-US" dirty="0" smtClean="0"/>
              <a:t>. No printing inside this function. </a:t>
            </a:r>
            <a:r>
              <a:rPr lang="en-US" dirty="0" smtClean="0"/>
              <a:t>:</a:t>
            </a: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</a:pPr>
            <a:endParaRPr lang="en-US" dirty="0" smtClean="0"/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581400"/>
            <a:ext cx="21240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533400" y="4953000"/>
            <a:ext cx="7848600" cy="1600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>
            <a:normAutofit/>
          </a:bodyPr>
          <a:lstStyle/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Complete 3: </a:t>
            </a:r>
            <a:r>
              <a:rPr lang="en-US" sz="3200" dirty="0" smtClean="0">
                <a:solidFill>
                  <a:srgbClr val="FF3300"/>
                </a:solidFill>
              </a:rPr>
              <a:t>Print the </a:t>
            </a:r>
            <a:r>
              <a:rPr lang="en-US" sz="3200" dirty="0" smtClean="0">
                <a:solidFill>
                  <a:srgbClr val="FF3300"/>
                </a:solidFill>
              </a:rPr>
              <a:t>result of </a:t>
            </a:r>
            <a:r>
              <a:rPr lang="en-US" sz="3200" dirty="0" smtClean="0">
                <a:solidFill>
                  <a:srgbClr val="FF3300"/>
                </a:solidFill>
              </a:rPr>
              <a:t>3 </a:t>
            </a:r>
            <a:endParaRPr lang="en-US" dirty="0" smtClean="0"/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</a:pPr>
            <a:endParaRPr lang="en-US" dirty="0" smtClean="0"/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5562600"/>
            <a:ext cx="21240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0"/>
            <a:ext cx="7772400" cy="2667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Complete 4 :</a:t>
            </a:r>
            <a:r>
              <a:rPr lang="en-US" sz="1800" dirty="0" smtClean="0"/>
              <a:t>Add </a:t>
            </a:r>
            <a:r>
              <a:rPr lang="en-US" sz="1800" dirty="0" smtClean="0"/>
              <a:t>a </a:t>
            </a:r>
            <a:r>
              <a:rPr lang="en-US" sz="1800" dirty="0" smtClean="0"/>
              <a:t>function which </a:t>
            </a:r>
            <a:r>
              <a:rPr lang="en-US" sz="1800" dirty="0" smtClean="0"/>
              <a:t>receives the 2-D array of scores and returns an array containing the average score of each individual lab. No printing inside this function. </a:t>
            </a:r>
          </a:p>
          <a:p>
            <a:endParaRPr lang="en-US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E8FE215-8876-4708-B97B-E3AB79CEB1B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33400" y="2819400"/>
            <a:ext cx="7848600" cy="1600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>
            <a:normAutofit/>
          </a:bodyPr>
          <a:lstStyle/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Complete 5: </a:t>
            </a:r>
            <a:r>
              <a:rPr lang="en-US" sz="3200" dirty="0" smtClean="0">
                <a:solidFill>
                  <a:srgbClr val="FF3300"/>
                </a:solidFill>
              </a:rPr>
              <a:t>Print the result of 4 </a:t>
            </a:r>
            <a:endParaRPr lang="en-US" dirty="0" smtClean="0"/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</a:pPr>
            <a:endParaRPr lang="en-US" dirty="0" smtClean="0"/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3581400"/>
            <a:ext cx="30003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>
    <a:spDef>
      <a:spPr/>
      <a:bodyPr>
        <a:noAutofit/>
      </a:bodyPr>
      <a:lstStyle>
        <a:defPPr>
          <a:lnSpc>
            <a:spcPct val="120000"/>
          </a:lnSpc>
          <a:defRPr sz="2400" dirty="0">
            <a:latin typeface="Calibri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28051</TotalTime>
  <Words>507</Words>
  <Application>Microsoft Office PowerPoint</Application>
  <PresentationFormat>On-screen Show (4:3)</PresentationFormat>
  <Paragraphs>128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Oriel</vt:lpstr>
      <vt:lpstr>Slide 1</vt:lpstr>
      <vt:lpstr>Two-Dimensional Arrays</vt:lpstr>
      <vt:lpstr>2D Array Declaration</vt:lpstr>
      <vt:lpstr>Indexing 2D Arrays</vt:lpstr>
      <vt:lpstr>Processing 2D Arrays</vt:lpstr>
      <vt:lpstr>Function to Print a 2D Array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Repetition and Loop Statements</dc:title>
  <dc:creator>Muhamed F. Mudawar</dc:creator>
  <cp:lastModifiedBy>user</cp:lastModifiedBy>
  <cp:revision>950</cp:revision>
  <cp:lastPrinted>2014-04-12T13:17:35Z</cp:lastPrinted>
  <dcterms:created xsi:type="dcterms:W3CDTF">2006-12-07T16:06:22Z</dcterms:created>
  <dcterms:modified xsi:type="dcterms:W3CDTF">2015-04-29T05:53:59Z</dcterms:modified>
</cp:coreProperties>
</file>